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SemiBold"/>
      <p:regular r:id="rId20"/>
      <p:bold r:id="rId21"/>
      <p:italic r:id="rId22"/>
      <p:boldItalic r:id="rId23"/>
    </p:embeddedFont>
    <p:embeddedFont>
      <p:font typeface="Roboto Mon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8" roundtripDataSignature="AMtx7miJUtp7hluYnK9/aODj3IAK7yku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SemiBold-regular.fntdata"/><Relationship Id="rId22" Type="http://schemas.openxmlformats.org/officeDocument/2006/relationships/font" Target="fonts/MontserratSemiBold-italic.fntdata"/><Relationship Id="rId21" Type="http://schemas.openxmlformats.org/officeDocument/2006/relationships/font" Target="fonts/MontserratSemiBold-bold.fntdata"/><Relationship Id="rId24" Type="http://schemas.openxmlformats.org/officeDocument/2006/relationships/font" Target="fonts/RobotoMono-regular.fntdata"/><Relationship Id="rId23" Type="http://schemas.openxmlformats.org/officeDocument/2006/relationships/font" Target="fonts/Montserrat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italic.fntdata"/><Relationship Id="rId25" Type="http://schemas.openxmlformats.org/officeDocument/2006/relationships/font" Target="fonts/RobotoMono-bold.fntdata"/><Relationship Id="rId28" Type="http://customschemas.google.com/relationships/presentationmetadata" Target="metadata"/><Relationship Id="rId27"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2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2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 name="Google Shape;13;p2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7" name="Google Shape;1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 name="Google Shape;2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2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2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2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2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2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2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drive.google.com/file/d/1Z0VMRS026JzrETbwyWirto31524bPR7L/view"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383100" y="3314823"/>
            <a:ext cx="8520600" cy="443700"/>
          </a:xfrm>
          <a:prstGeom prst="rect">
            <a:avLst/>
          </a:prstGeom>
          <a:noFill/>
          <a:ln>
            <a:noFill/>
          </a:ln>
        </p:spPr>
        <p:txBody>
          <a:bodyPr anchorCtr="0" anchor="t" bIns="91425" lIns="91425" spcFirstLastPara="1" rIns="91425" wrap="square" tIns="91425">
            <a:normAutofit/>
          </a:bodyPr>
          <a:lstStyle/>
          <a:p>
            <a:pPr indent="0" lvl="0" marL="0" marR="0" rtl="0" algn="l">
              <a:lnSpc>
                <a:spcPct val="80000"/>
              </a:lnSpc>
              <a:spcBef>
                <a:spcPts val="0"/>
              </a:spcBef>
              <a:spcAft>
                <a:spcPts val="0"/>
              </a:spcAft>
              <a:buClr>
                <a:srgbClr val="000000"/>
              </a:buClr>
              <a:buSzPts val="1800"/>
              <a:buFont typeface="Arial"/>
              <a:buNone/>
            </a:pPr>
            <a:r>
              <a:rPr b="1" i="0" lang="en-GB" sz="1800" u="none" cap="none" strike="noStrike">
                <a:solidFill>
                  <a:srgbClr val="202729"/>
                </a:solidFill>
                <a:latin typeface="Montserrat SemiBold"/>
                <a:ea typeface="Montserrat SemiBold"/>
                <a:cs typeface="Montserrat SemiBold"/>
                <a:sym typeface="Montserrat SemiBold"/>
              </a:rPr>
              <a:t>Team Name : </a:t>
            </a:r>
            <a:r>
              <a:rPr b="1" lang="en-GB" sz="1800">
                <a:solidFill>
                  <a:srgbClr val="202729"/>
                </a:solidFill>
                <a:latin typeface="Montserrat SemiBold"/>
                <a:ea typeface="Montserrat SemiBold"/>
                <a:cs typeface="Montserrat SemiBold"/>
                <a:sym typeface="Montserrat SemiBold"/>
              </a:rPr>
              <a:t>Meaniki AI Lab</a:t>
            </a:r>
            <a:endParaRPr b="1" i="0" sz="1800" u="none" cap="none" strike="noStrike">
              <a:solidFill>
                <a:srgbClr val="202729"/>
              </a:solidFill>
              <a:latin typeface="Montserrat SemiBold"/>
              <a:ea typeface="Montserrat SemiBold"/>
              <a:cs typeface="Montserrat SemiBold"/>
              <a:sym typeface="Montserrat SemiBold"/>
            </a:endParaRPr>
          </a:p>
        </p:txBody>
      </p:sp>
      <p:sp>
        <p:nvSpPr>
          <p:cNvPr id="55" name="Google Shape;55;p1"/>
          <p:cNvSpPr txBox="1"/>
          <p:nvPr/>
        </p:nvSpPr>
        <p:spPr>
          <a:xfrm>
            <a:off x="383100" y="4170889"/>
            <a:ext cx="8520600" cy="860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0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Which domain does your idea address? (Agriculture / Healthcare / Skilling / Education): </a:t>
            </a:r>
            <a:r>
              <a:rPr b="1" lang="en-GB" sz="1500">
                <a:solidFill>
                  <a:schemeClr val="dk1"/>
                </a:solidFill>
                <a:latin typeface="Montserrat SemiBold"/>
                <a:ea typeface="Montserrat SemiBold"/>
                <a:cs typeface="Montserrat SemiBold"/>
                <a:sym typeface="Montserrat SemiBold"/>
              </a:rPr>
              <a:t>AI/Technology</a:t>
            </a:r>
            <a:endParaRPr b="1" i="0" sz="1500" u="none" cap="none" strike="noStrike">
              <a:solidFill>
                <a:srgbClr val="202729"/>
              </a:solidFill>
              <a:latin typeface="Montserrat SemiBold"/>
              <a:ea typeface="Montserrat SemiBold"/>
              <a:cs typeface="Montserrat SemiBold"/>
              <a:sym typeface="Montserrat SemiBold"/>
            </a:endParaRPr>
          </a:p>
        </p:txBody>
      </p:sp>
      <p:sp>
        <p:nvSpPr>
          <p:cNvPr id="56" name="Google Shape;56;p1"/>
          <p:cNvSpPr txBox="1"/>
          <p:nvPr/>
        </p:nvSpPr>
        <p:spPr>
          <a:xfrm>
            <a:off x="364538" y="3695833"/>
            <a:ext cx="8520600" cy="443700"/>
          </a:xfrm>
          <a:prstGeom prst="rect">
            <a:avLst/>
          </a:prstGeom>
          <a:noFill/>
          <a:ln>
            <a:noFill/>
          </a:ln>
        </p:spPr>
        <p:txBody>
          <a:bodyPr anchorCtr="0" anchor="t" bIns="91425" lIns="91425" spcFirstLastPara="1" rIns="91425" wrap="square" tIns="91425">
            <a:normAutofit/>
          </a:bodyPr>
          <a:lstStyle/>
          <a:p>
            <a:pPr indent="0" lvl="0" marL="0" marR="0" rtl="0" algn="l">
              <a:lnSpc>
                <a:spcPct val="80000"/>
              </a:lnSpc>
              <a:spcBef>
                <a:spcPts val="0"/>
              </a:spcBef>
              <a:spcAft>
                <a:spcPts val="0"/>
              </a:spcAft>
              <a:buClr>
                <a:srgbClr val="000000"/>
              </a:buClr>
              <a:buSzPts val="1800"/>
              <a:buFont typeface="Arial"/>
              <a:buNone/>
            </a:pPr>
            <a:r>
              <a:rPr b="1" i="0" lang="en-GB" sz="1800" u="none" cap="none" strike="noStrike">
                <a:solidFill>
                  <a:srgbClr val="202729"/>
                </a:solidFill>
                <a:latin typeface="Montserrat SemiBold"/>
                <a:ea typeface="Montserrat SemiBold"/>
                <a:cs typeface="Montserrat SemiBold"/>
                <a:sym typeface="Montserrat SemiBold"/>
              </a:rPr>
              <a:t>Team Leader Name :</a:t>
            </a:r>
            <a:r>
              <a:rPr b="1" lang="en-GB" sz="1800">
                <a:solidFill>
                  <a:srgbClr val="202729"/>
                </a:solidFill>
                <a:latin typeface="Montserrat SemiBold"/>
                <a:ea typeface="Montserrat SemiBold"/>
                <a:cs typeface="Montserrat SemiBold"/>
                <a:sym typeface="Montserrat SemiBold"/>
              </a:rPr>
              <a:t> Eric Mwaniki</a:t>
            </a:r>
            <a:endParaRPr b="1" i="0" sz="1800" u="none" cap="none" strike="noStrike">
              <a:solidFill>
                <a:srgbClr val="202729"/>
              </a:solidFill>
              <a:latin typeface="Montserrat SemiBold"/>
              <a:ea typeface="Montserrat SemiBold"/>
              <a:cs typeface="Montserrat SemiBold"/>
              <a:sym typeface="Montserrat SemiBold"/>
            </a:endParaRPr>
          </a:p>
        </p:txBody>
      </p:sp>
      <p:sp>
        <p:nvSpPr>
          <p:cNvPr id="57" name="Google Shape;57;p1"/>
          <p:cNvSpPr txBox="1"/>
          <p:nvPr/>
        </p:nvSpPr>
        <p:spPr>
          <a:xfrm>
            <a:off x="924225" y="455425"/>
            <a:ext cx="7715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pic>
        <p:nvPicPr>
          <p:cNvPr id="58" name="Google Shape;58;p1" title="Project Logo.png"/>
          <p:cNvPicPr preferRelativeResize="0"/>
          <p:nvPr/>
        </p:nvPicPr>
        <p:blipFill>
          <a:blip r:embed="rId3">
            <a:alphaModFix/>
          </a:blip>
          <a:stretch>
            <a:fillRect/>
          </a:stretch>
        </p:blipFill>
        <p:spPr>
          <a:xfrm>
            <a:off x="152400" y="308075"/>
            <a:ext cx="8098624" cy="2893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11"/>
          <p:cNvPicPr preferRelativeResize="0"/>
          <p:nvPr/>
        </p:nvPicPr>
        <p:blipFill rotWithShape="1">
          <a:blip r:embed="rId3">
            <a:alphaModFix/>
          </a:blip>
          <a:srcRect b="0" l="0" r="0" t="0"/>
          <a:stretch/>
        </p:blipFill>
        <p:spPr>
          <a:xfrm>
            <a:off x="66975" y="0"/>
            <a:ext cx="9144003" cy="5143490"/>
          </a:xfrm>
          <a:prstGeom prst="rect">
            <a:avLst/>
          </a:prstGeom>
          <a:noFill/>
          <a:ln>
            <a:noFill/>
          </a:ln>
        </p:spPr>
      </p:pic>
      <p:sp>
        <p:nvSpPr>
          <p:cNvPr id="122" name="Google Shape;122;p11"/>
          <p:cNvSpPr txBox="1"/>
          <p:nvPr/>
        </p:nvSpPr>
        <p:spPr>
          <a:xfrm>
            <a:off x="335175" y="706450"/>
            <a:ext cx="8520600" cy="603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Provide a high-level architecture diagram or a use-case diagram of your proposed solution</a:t>
            </a:r>
            <a:endParaRPr b="1" i="0" sz="1500" u="none" cap="none" strike="noStrike">
              <a:solidFill>
                <a:srgbClr val="616161"/>
              </a:solidFill>
              <a:latin typeface="Montserrat SemiBold"/>
              <a:ea typeface="Montserrat SemiBold"/>
              <a:cs typeface="Montserrat SemiBold"/>
              <a:sym typeface="Montserrat SemiBold"/>
            </a:endParaRPr>
          </a:p>
        </p:txBody>
      </p:sp>
      <p:pic>
        <p:nvPicPr>
          <p:cNvPr id="123" name="Google Shape;123;p11" title="hld.png"/>
          <p:cNvPicPr preferRelativeResize="0"/>
          <p:nvPr/>
        </p:nvPicPr>
        <p:blipFill rotWithShape="1">
          <a:blip r:embed="rId4">
            <a:alphaModFix/>
          </a:blip>
          <a:srcRect b="0" l="0" r="0" t="0"/>
          <a:stretch/>
        </p:blipFill>
        <p:spPr>
          <a:xfrm>
            <a:off x="1372475" y="1166625"/>
            <a:ext cx="5143501" cy="3651924"/>
          </a:xfrm>
          <a:prstGeom prst="rect">
            <a:avLst/>
          </a:prstGeom>
          <a:noFill/>
          <a:ln>
            <a:noFill/>
          </a:ln>
        </p:spPr>
      </p:pic>
      <p:pic>
        <p:nvPicPr>
          <p:cNvPr id="124" name="Google Shape;124;p11" title="modeling.png"/>
          <p:cNvPicPr preferRelativeResize="0"/>
          <p:nvPr/>
        </p:nvPicPr>
        <p:blipFill>
          <a:blip r:embed="rId5">
            <a:alphaModFix/>
          </a:blip>
          <a:stretch>
            <a:fillRect/>
          </a:stretch>
        </p:blipFill>
        <p:spPr>
          <a:xfrm>
            <a:off x="714375" y="0"/>
            <a:ext cx="7715251"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12"/>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130" name="Google Shape;130;p12"/>
          <p:cNvSpPr txBox="1"/>
          <p:nvPr/>
        </p:nvSpPr>
        <p:spPr>
          <a:xfrm>
            <a:off x="311700" y="716275"/>
            <a:ext cx="8520600" cy="5535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Please share the wireframes/Mock diagrams of the proposed solution (optional)</a:t>
            </a:r>
            <a:endParaRPr b="1" i="0" sz="1500" u="none" cap="none" strike="noStrike">
              <a:solidFill>
                <a:srgbClr val="616161"/>
              </a:solidFill>
              <a:latin typeface="Montserrat SemiBold"/>
              <a:ea typeface="Montserrat SemiBold"/>
              <a:cs typeface="Montserrat SemiBold"/>
              <a:sym typeface="Montserrat SemiBold"/>
            </a:endParaRPr>
          </a:p>
        </p:txBody>
      </p:sp>
      <p:pic>
        <p:nvPicPr>
          <p:cNvPr id="131" name="Google Shape;131;p12" title="Model wireframe.png"/>
          <p:cNvPicPr preferRelativeResize="0"/>
          <p:nvPr/>
        </p:nvPicPr>
        <p:blipFill>
          <a:blip r:embed="rId4">
            <a:alphaModFix/>
          </a:blip>
          <a:stretch>
            <a:fillRect/>
          </a:stretch>
        </p:blipFill>
        <p:spPr>
          <a:xfrm rot="-5400000">
            <a:off x="2375275" y="260875"/>
            <a:ext cx="3429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13"/>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137" name="Google Shape;137;p13"/>
          <p:cNvSpPr txBox="1"/>
          <p:nvPr/>
        </p:nvSpPr>
        <p:spPr>
          <a:xfrm>
            <a:off x="311700" y="716275"/>
            <a:ext cx="8520600" cy="8058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What datasets will your solution use? Are they publicly available, synthetic, or user-generated?</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138" name="Google Shape;138;p13"/>
          <p:cNvSpPr txBox="1"/>
          <p:nvPr/>
        </p:nvSpPr>
        <p:spPr>
          <a:xfrm>
            <a:off x="709075" y="1563675"/>
            <a:ext cx="6468600" cy="514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The solution uses the following datasets:</a:t>
            </a:r>
            <a:endParaRPr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GB" sz="1100">
                <a:solidFill>
                  <a:schemeClr val="dk1"/>
                </a:solidFill>
              </a:rPr>
              <a:t>Grant Proposals Dataset</a:t>
            </a:r>
            <a:r>
              <a:rPr lang="en-GB" sz="1100">
                <a:solidFill>
                  <a:schemeClr val="dk1"/>
                </a:solidFill>
              </a:rPr>
              <a:t>:</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Description</a:t>
            </a:r>
            <a:r>
              <a:rPr lang="en-GB" sz="1100">
                <a:solidFill>
                  <a:schemeClr val="dk1"/>
                </a:solidFill>
              </a:rPr>
              <a:t>: This dataset contains synthetic grant proposal data, including fields like title, abstract, budget, research impact, and funding status (e.g., funded or not funded).</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Type</a:t>
            </a:r>
            <a:r>
              <a:rPr lang="en-GB" sz="1100">
                <a:solidFill>
                  <a:schemeClr val="dk1"/>
                </a:solidFill>
              </a:rPr>
              <a:t>: </a:t>
            </a:r>
            <a:r>
              <a:rPr b="1" lang="en-GB" sz="1100">
                <a:solidFill>
                  <a:schemeClr val="dk1"/>
                </a:solidFill>
              </a:rPr>
              <a:t>Synthetic</a:t>
            </a:r>
            <a:r>
              <a:rPr lang="en-GB" sz="1100">
                <a:solidFill>
                  <a:schemeClr val="dk1"/>
                </a:solidFill>
              </a:rPr>
              <a:t> dataset, specifically designed to simulate real-world grant proposal data for classification tasks.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Availability</a:t>
            </a:r>
            <a:r>
              <a:rPr lang="en-GB" sz="1100">
                <a:solidFill>
                  <a:schemeClr val="dk1"/>
                </a:solidFill>
              </a:rPr>
              <a:t>: The dataset is not publicly available but is generated specifically for this solution.</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GB" sz="1100">
                <a:solidFill>
                  <a:schemeClr val="dk1"/>
                </a:solidFill>
              </a:rPr>
              <a:t>Additional Datasets (optional)</a:t>
            </a:r>
            <a:r>
              <a:rPr lang="en-GB" sz="1100">
                <a:solidFill>
                  <a:schemeClr val="dk1"/>
                </a:solidFill>
              </a:rPr>
              <a:t>:</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Description</a:t>
            </a:r>
            <a:r>
              <a:rPr lang="en-GB" sz="1100">
                <a:solidFill>
                  <a:schemeClr val="dk1"/>
                </a:solidFill>
              </a:rPr>
              <a:t>: Depending on the specific project or use case, the solution can be adapted to work with additional datasets like real-world grant proposals, institutional data, or proposal outcome datasets.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Type</a:t>
            </a:r>
            <a:r>
              <a:rPr lang="en-GB" sz="1100">
                <a:solidFill>
                  <a:schemeClr val="dk1"/>
                </a:solidFill>
              </a:rPr>
              <a:t>: These may either be </a:t>
            </a:r>
            <a:r>
              <a:rPr b="1" lang="en-GB" sz="1100">
                <a:solidFill>
                  <a:schemeClr val="dk1"/>
                </a:solidFill>
              </a:rPr>
              <a:t>user-generated</a:t>
            </a:r>
            <a:r>
              <a:rPr lang="en-GB" sz="1100">
                <a:solidFill>
                  <a:schemeClr val="dk1"/>
                </a:solidFill>
              </a:rPr>
              <a:t> or publicly available datasets, depending on the organization's requirements.</a:t>
            </a:r>
            <a:br>
              <a:rPr lang="en-GB" sz="1100">
                <a:solidFill>
                  <a:schemeClr val="dk1"/>
                </a:solidFill>
              </a:rPr>
            </a:b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GB" sz="1100">
                <a:solidFill>
                  <a:schemeClr val="dk1"/>
                </a:solidFill>
              </a:rPr>
              <a:t>The synthetic dataset ensures privacy and serves as a good starting point for training and testing models, making it an appropriate choice for developing the solution. The use of synthetic data also allows for easy adaptation and extension of the solution in real-world applications.</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5"/>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144" name="Google Shape;144;p15"/>
          <p:cNvSpPr txBox="1"/>
          <p:nvPr/>
        </p:nvSpPr>
        <p:spPr>
          <a:xfrm>
            <a:off x="311700" y="716275"/>
            <a:ext cx="8520600" cy="9570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Does your solution require cloud-based computation, or can it work with on-device processing? If cloud-based, how do you plan to address connectivity challenges and cost constraints?</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145" name="Google Shape;145;p15"/>
          <p:cNvSpPr txBox="1"/>
          <p:nvPr/>
        </p:nvSpPr>
        <p:spPr>
          <a:xfrm>
            <a:off x="367500" y="1449375"/>
            <a:ext cx="8464800" cy="981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The solution can be implemented both with </a:t>
            </a:r>
            <a:r>
              <a:rPr b="1" lang="en-GB" sz="1100">
                <a:solidFill>
                  <a:schemeClr val="dk1"/>
                </a:solidFill>
              </a:rPr>
              <a:t>cloud-based computation</a:t>
            </a:r>
            <a:r>
              <a:rPr lang="en-GB" sz="1100">
                <a:solidFill>
                  <a:schemeClr val="dk1"/>
                </a:solidFill>
              </a:rPr>
              <a:t> or with </a:t>
            </a:r>
            <a:r>
              <a:rPr b="1" lang="en-GB" sz="1100">
                <a:solidFill>
                  <a:schemeClr val="dk1"/>
                </a:solidFill>
              </a:rPr>
              <a:t>on-device processing</a:t>
            </a:r>
            <a:r>
              <a:rPr lang="en-GB" sz="1100">
                <a:solidFill>
                  <a:schemeClr val="dk1"/>
                </a:solidFill>
              </a:rPr>
              <a:t>, depending on the scale and use case. Here's a breakdown of both approaches:</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GB" sz="1300">
                <a:solidFill>
                  <a:schemeClr val="dk1"/>
                </a:solidFill>
              </a:rPr>
              <a:t>Cloud-based Computation:</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Why Cloud-based</a:t>
            </a:r>
            <a:r>
              <a:rPr lang="en-GB" sz="1100">
                <a:solidFill>
                  <a:schemeClr val="dk1"/>
                </a:solidFill>
              </a:rPr>
              <a:t>: For large-scale data processing, model training, and real-time predictions, cloud infrastructure is preferred. It enables easier scaling, storage of large datasets, and the ability to train complex models (like XGBoost or Random Forest) without being limited by local hardware constraints.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Handling Connectivity Challenges</a:t>
            </a:r>
            <a:r>
              <a:rPr lang="en-GB" sz="1100">
                <a:solidFill>
                  <a:schemeClr val="dk1"/>
                </a:solidFill>
              </a:rPr>
              <a:t>:</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Data Storage</a:t>
            </a:r>
            <a:r>
              <a:rPr lang="en-GB" sz="1100">
                <a:solidFill>
                  <a:schemeClr val="dk1"/>
                </a:solidFill>
              </a:rPr>
              <a:t>: The dataset can be stored on cloud storage services (e.g., AWS S3, Google Cloud Storage), ensuring it’s accessible from anywhere. To mitigate intermittent connectivity issues, data can be downloaded in chunks and processed locally if needed.</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Offline Mode</a:t>
            </a:r>
            <a:r>
              <a:rPr lang="en-GB" sz="1100">
                <a:solidFill>
                  <a:schemeClr val="dk1"/>
                </a:solidFill>
              </a:rPr>
              <a:t>: The models can be designed to operate in an offline mode with periodic updates from the cloud. This allows the solution to continue functioning even when connectivity is temporarily disrupted.</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Edge Computing</a:t>
            </a:r>
            <a:r>
              <a:rPr lang="en-GB" sz="1100">
                <a:solidFill>
                  <a:schemeClr val="dk1"/>
                </a:solidFill>
              </a:rPr>
              <a:t>: For certain parts of the solution (like real-time predictions), edge devices (e.g., IoT devices) can process data locally and sync with the cloud at scheduled intervals to minimize latency and bandwidth issues.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Cost Constraints</a:t>
            </a:r>
            <a:r>
              <a:rPr lang="en-GB" sz="1100">
                <a:solidFill>
                  <a:schemeClr val="dk1"/>
                </a:solidFill>
              </a:rPr>
              <a:t>:</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Cost Management</a:t>
            </a:r>
            <a:r>
              <a:rPr lang="en-GB" sz="1100">
                <a:solidFill>
                  <a:schemeClr val="dk1"/>
                </a:solidFill>
              </a:rPr>
              <a:t>: Cloud services like AWS, GCP, or Azure offer flexible pricing models (e.g., pay-as-you-go), so costs can be optimized based on usage. For large-scale operations, data processing and model training can be done in bursts, reducing the need for continuous computation.</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Optimization</a:t>
            </a:r>
            <a:r>
              <a:rPr lang="en-GB" sz="1100">
                <a:solidFill>
                  <a:schemeClr val="dk1"/>
                </a:solidFill>
              </a:rPr>
              <a:t>: Using pre-trained models, optimizing data storage, and compressing datasets can help reduce cloud usage costs. Cloud services also allow auto-scaling, where resources can scale up or down based on demand, avoiding over-provisioning and unnecessary costs.</a:t>
            </a:r>
            <a:br>
              <a:rPr lang="en-GB" sz="1100">
                <a:solidFill>
                  <a:schemeClr val="dk1"/>
                </a:solidFill>
              </a:rPr>
            </a:b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GB" sz="1300">
                <a:solidFill>
                  <a:schemeClr val="dk1"/>
                </a:solidFill>
              </a:rPr>
              <a:t>On-device Processing:</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Why On-device</a:t>
            </a:r>
            <a:r>
              <a:rPr lang="en-GB" sz="1100">
                <a:solidFill>
                  <a:schemeClr val="dk1"/>
                </a:solidFill>
              </a:rPr>
              <a:t>: For smaller datasets or for real-time edge applications where low latency is crucial, the solution can be adapted to run on devices with sufficient processing power (e.g., laptops, smartphones, or edge computing devices).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Challenges</a:t>
            </a:r>
            <a:r>
              <a:rPr lang="en-GB" sz="1100">
                <a:solidFill>
                  <a:schemeClr val="dk1"/>
                </a:solidFill>
              </a:rPr>
              <a:t>:</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Limited Resources</a:t>
            </a:r>
            <a:r>
              <a:rPr lang="en-GB" sz="1100">
                <a:solidFill>
                  <a:schemeClr val="dk1"/>
                </a:solidFill>
              </a:rPr>
              <a:t>: On-device processing may face constraints in terms of memory, processing power, and storage for handling large datasets or complex models.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Model Compression</a:t>
            </a:r>
            <a:r>
              <a:rPr lang="en-GB" sz="1100">
                <a:solidFill>
                  <a:schemeClr val="dk1"/>
                </a:solidFill>
              </a:rPr>
              <a:t>: Techniques like model pruning, quantization, and knowledge distillation can be used to reduce the size of the models and make them more efficient for on-device deployment.</a:t>
            </a:r>
            <a:br>
              <a:rPr lang="en-GB" sz="1100">
                <a:solidFill>
                  <a:schemeClr val="dk1"/>
                </a:solidFill>
              </a:rPr>
            </a:b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GB" sz="1100">
                <a:solidFill>
                  <a:schemeClr val="dk1"/>
                </a:solidFill>
              </a:rPr>
              <a:t>In summary, while the solution can operate in both cloud-based and on-device environments, cloud-based computation is preferred for handling large-scale tasks, dataset management, and complex model training, with strategies in place to handle connectivity challenges and cost constraints. On-device processing can be used for specific applications requiring real-time predictions and reduced dependency on continuous internet access.</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17" title="closer thank you.png"/>
          <p:cNvPicPr preferRelativeResize="0"/>
          <p:nvPr/>
        </p:nvPicPr>
        <p:blipFill>
          <a:blip r:embed="rId3">
            <a:alphaModFix/>
          </a:blip>
          <a:stretch>
            <a:fillRect/>
          </a:stretch>
        </p:blipFill>
        <p:spPr>
          <a:xfrm>
            <a:off x="152400" y="152400"/>
            <a:ext cx="9076426"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id="63" name="Google Shape;63;p3"/>
          <p:cNvPicPr preferRelativeResize="0"/>
          <p:nvPr/>
        </p:nvPicPr>
        <p:blipFill rotWithShape="1">
          <a:blip r:embed="rId3">
            <a:alphaModFix/>
          </a:blip>
          <a:srcRect b="0" l="0" r="0" t="0"/>
          <a:stretch/>
        </p:blipFill>
        <p:spPr>
          <a:xfrm>
            <a:off x="0" y="44925"/>
            <a:ext cx="9144003" cy="5143490"/>
          </a:xfrm>
          <a:prstGeom prst="rect">
            <a:avLst/>
          </a:prstGeom>
          <a:noFill/>
          <a:ln>
            <a:noFill/>
          </a:ln>
        </p:spPr>
      </p:pic>
      <p:sp>
        <p:nvSpPr>
          <p:cNvPr id="64" name="Google Shape;64;p3"/>
          <p:cNvSpPr txBox="1"/>
          <p:nvPr/>
        </p:nvSpPr>
        <p:spPr>
          <a:xfrm>
            <a:off x="143225" y="874775"/>
            <a:ext cx="8517600" cy="465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0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What is the problem you are solving? (50 words max)</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65" name="Google Shape;65;p3"/>
          <p:cNvSpPr txBox="1"/>
          <p:nvPr/>
        </p:nvSpPr>
        <p:spPr>
          <a:xfrm>
            <a:off x="551850" y="1451350"/>
            <a:ext cx="65808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GB" sz="1800">
                <a:solidFill>
                  <a:schemeClr val="dk2"/>
                </a:solidFill>
              </a:rPr>
              <a:t>The problem being solved is automating the classification of grant proposals into "funded" or "not funded" categories using AI. The solution also incorporates anomaly detection to identify potentially fraudulent proposals, improving the efficiency and accuracy of grant evaluation processes for organizations and funding agencies</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4"/>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71" name="Google Shape;71;p4"/>
          <p:cNvSpPr txBox="1"/>
          <p:nvPr/>
        </p:nvSpPr>
        <p:spPr>
          <a:xfrm>
            <a:off x="311700" y="863550"/>
            <a:ext cx="8517600" cy="465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0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Describe your solution. How different is it from any of the other existing ideas? How will it be able to solve the problem? USP of the proposed solution? What is the intended impact of your solution (max 350 words).</a:t>
            </a:r>
            <a:endParaRPr b="1" i="0" sz="1500" u="none" cap="none" strike="noStrike">
              <a:solidFill>
                <a:schemeClr val="dk1"/>
              </a:solidFill>
              <a:latin typeface="Montserrat SemiBold"/>
              <a:ea typeface="Montserrat SemiBold"/>
              <a:cs typeface="Montserrat SemiBold"/>
              <a:sym typeface="Montserrat SemiBold"/>
            </a:endParaRPr>
          </a:p>
        </p:txBody>
      </p:sp>
      <p:sp>
        <p:nvSpPr>
          <p:cNvPr id="72" name="Google Shape;72;p4"/>
          <p:cNvSpPr txBox="1"/>
          <p:nvPr/>
        </p:nvSpPr>
        <p:spPr>
          <a:xfrm>
            <a:off x="1506425" y="2147650"/>
            <a:ext cx="6468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73" name="Google Shape;73;p4"/>
          <p:cNvSpPr txBox="1"/>
          <p:nvPr/>
        </p:nvSpPr>
        <p:spPr>
          <a:xfrm>
            <a:off x="619225" y="1855675"/>
            <a:ext cx="6468600" cy="226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The </a:t>
            </a:r>
            <a:r>
              <a:rPr b="1" lang="en-GB" sz="1100">
                <a:solidFill>
                  <a:schemeClr val="dk1"/>
                </a:solidFill>
              </a:rPr>
              <a:t>Grant Proposal Classification Pipeline</a:t>
            </a:r>
            <a:r>
              <a:rPr lang="en-GB" sz="1100">
                <a:solidFill>
                  <a:schemeClr val="dk1"/>
                </a:solidFill>
              </a:rPr>
              <a:t> is an AI-driven solution that automates the classification of grant proposals into "funded" or "not funded" categories. Using machine learning models like Logistic Regression, Random Forest, XGBoost, and SVM, along with text analysis (TfidfVectorizer) and numerical feature processing, the solution provides accurate predictions. An </a:t>
            </a:r>
            <a:r>
              <a:rPr b="1" lang="en-GB" sz="1100">
                <a:solidFill>
                  <a:schemeClr val="dk1"/>
                </a:solidFill>
              </a:rPr>
              <a:t>anomaly detection</a:t>
            </a:r>
            <a:r>
              <a:rPr lang="en-GB" sz="1100">
                <a:solidFill>
                  <a:schemeClr val="dk1"/>
                </a:solidFill>
              </a:rPr>
              <a:t> model (IsolationForest) identifies potentially fraudulent proposals, enhancing security in the evaluation process.</a:t>
            </a: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GB" sz="1100">
                <a:solidFill>
                  <a:schemeClr val="dk1"/>
                </a:solidFill>
              </a:rPr>
              <a:t>What sets this solution apart is its combination of multiple machine learning techniques, fraud detection, and text processing, making it a robust, scalable, and transparent solution for grant evaluation. The </a:t>
            </a:r>
            <a:r>
              <a:rPr b="1" lang="en-GB" sz="1100">
                <a:solidFill>
                  <a:schemeClr val="dk1"/>
                </a:solidFill>
              </a:rPr>
              <a:t>intended impact</a:t>
            </a:r>
            <a:r>
              <a:rPr lang="en-GB" sz="1100">
                <a:solidFill>
                  <a:schemeClr val="dk1"/>
                </a:solidFill>
              </a:rPr>
              <a:t> is to streamline the grant review process, saving time and reducing human bias, while ensuring more accurate and fair funding decisions.</a:t>
            </a:r>
            <a:endParaRPr sz="18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5"/>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79" name="Google Shape;79;p5"/>
          <p:cNvSpPr txBox="1"/>
          <p:nvPr/>
        </p:nvSpPr>
        <p:spPr>
          <a:xfrm>
            <a:off x="311700" y="747400"/>
            <a:ext cx="8520600" cy="9663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15000"/>
              </a:lnSpc>
              <a:spcBef>
                <a:spcPts val="0"/>
              </a:spcBef>
              <a:spcAft>
                <a:spcPts val="10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Who is the primary user of your solution, and explain how your solution will leverage open-source AI to address the aspects mentioned in the </a:t>
            </a:r>
            <a:r>
              <a:rPr b="1" i="0" lang="en-GB" sz="1500" u="sng" cap="none" strike="noStrike">
                <a:solidFill>
                  <a:schemeClr val="hlink"/>
                </a:solidFill>
                <a:latin typeface="Montserrat SemiBold"/>
                <a:ea typeface="Montserrat SemiBold"/>
                <a:cs typeface="Montserrat SemiBold"/>
                <a:sym typeface="Montserrat SemiBold"/>
                <a:hlinkClick r:id="rId4"/>
              </a:rPr>
              <a:t>Key Design Guidelines</a:t>
            </a:r>
            <a:r>
              <a:rPr b="1" i="0" lang="en-GB" sz="1500" u="none" cap="none" strike="noStrike">
                <a:solidFill>
                  <a:schemeClr val="dk1"/>
                </a:solidFill>
                <a:latin typeface="Montserrat SemiBold"/>
                <a:ea typeface="Montserrat SemiBold"/>
                <a:cs typeface="Montserrat SemiBold"/>
                <a:sym typeface="Montserrat SemiBold"/>
              </a:rPr>
              <a:t> (max 200 words).</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80" name="Google Shape;80;p5"/>
          <p:cNvSpPr txBox="1"/>
          <p:nvPr/>
        </p:nvSpPr>
        <p:spPr>
          <a:xfrm>
            <a:off x="776450" y="1810750"/>
            <a:ext cx="6468600" cy="399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The solution targets </a:t>
            </a:r>
            <a:r>
              <a:rPr b="1" lang="en-GB" sz="1100">
                <a:solidFill>
                  <a:schemeClr val="dk1"/>
                </a:solidFill>
              </a:rPr>
              <a:t>grant funding organizations</a:t>
            </a:r>
            <a:r>
              <a:rPr lang="en-GB" sz="1100">
                <a:solidFill>
                  <a:schemeClr val="dk1"/>
                </a:solidFill>
              </a:rPr>
              <a:t> (e.g., government and research institutions) to automate the classification of grant proposals and detect fraud, improving efficiency and accuracy. It uses </a:t>
            </a:r>
            <a:r>
              <a:rPr b="1" lang="en-GB" sz="1100">
                <a:solidFill>
                  <a:schemeClr val="dk1"/>
                </a:solidFill>
              </a:rPr>
              <a:t>open-source AI</a:t>
            </a:r>
            <a:r>
              <a:rPr lang="en-GB" sz="1100">
                <a:solidFill>
                  <a:schemeClr val="dk1"/>
                </a:solidFill>
              </a:rPr>
              <a:t> tools like </a:t>
            </a:r>
            <a:r>
              <a:rPr b="1" lang="en-GB" sz="1100">
                <a:solidFill>
                  <a:schemeClr val="dk1"/>
                </a:solidFill>
              </a:rPr>
              <a:t>scikit-learn</a:t>
            </a:r>
            <a:r>
              <a:rPr lang="en-GB" sz="1100">
                <a:solidFill>
                  <a:schemeClr val="dk1"/>
                </a:solidFill>
              </a:rPr>
              <a:t> for machine learning, </a:t>
            </a:r>
            <a:r>
              <a:rPr b="1" lang="en-GB" sz="1100">
                <a:solidFill>
                  <a:schemeClr val="dk1"/>
                </a:solidFill>
              </a:rPr>
              <a:t>nltk</a:t>
            </a:r>
            <a:r>
              <a:rPr lang="en-GB" sz="1100">
                <a:solidFill>
                  <a:schemeClr val="dk1"/>
                </a:solidFill>
              </a:rPr>
              <a:t> for text processing, and </a:t>
            </a:r>
            <a:r>
              <a:rPr b="1" lang="en-GB" sz="1100">
                <a:solidFill>
                  <a:schemeClr val="dk1"/>
                </a:solidFill>
              </a:rPr>
              <a:t>joblib</a:t>
            </a:r>
            <a:r>
              <a:rPr lang="en-GB" sz="1100">
                <a:solidFill>
                  <a:schemeClr val="dk1"/>
                </a:solidFill>
              </a:rPr>
              <a:t> for model saving, ensuring scalability and cost-effectiveness.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Key design features:</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Scalability</a:t>
            </a:r>
            <a:r>
              <a:rPr lang="en-GB" sz="1100">
                <a:solidFill>
                  <a:schemeClr val="dk1"/>
                </a:solidFill>
              </a:rPr>
              <a:t>: Handles large datasets with models like XGBoost and SVM.</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Fairness</a:t>
            </a:r>
            <a:r>
              <a:rPr lang="en-GB" sz="1100">
                <a:solidFill>
                  <a:schemeClr val="dk1"/>
                </a:solidFill>
              </a:rPr>
              <a:t>: Reduces human bias through automation.</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Efficiency</a:t>
            </a:r>
            <a:r>
              <a:rPr lang="en-GB" sz="1100">
                <a:solidFill>
                  <a:schemeClr val="dk1"/>
                </a:solidFill>
              </a:rPr>
              <a:t>: Speeds up the review process by automating proposal classification.</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Security</a:t>
            </a:r>
            <a:r>
              <a:rPr lang="en-GB" sz="1100">
                <a:solidFill>
                  <a:schemeClr val="dk1"/>
                </a:solidFill>
              </a:rPr>
              <a:t>: Detects fraudulent proposals using anomaly detection.</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This solution offers a comprehensive, efficient, and secure grant evaluation process using open-source AI tools.</a:t>
            </a:r>
            <a:endParaRPr sz="1100">
              <a:solidFill>
                <a:schemeClr val="dk1"/>
              </a:solidFill>
            </a:endParaRPr>
          </a:p>
          <a:p>
            <a:pPr indent="0" lvl="0" marL="457200" marR="0" rtl="0" algn="l">
              <a:lnSpc>
                <a:spcPct val="100000"/>
              </a:lnSpc>
              <a:spcBef>
                <a:spcPts val="1200"/>
              </a:spcBef>
              <a:spcAft>
                <a:spcPts val="0"/>
              </a:spcAft>
              <a:buClr>
                <a:srgbClr val="000000"/>
              </a:buClr>
              <a:buSzPts val="1800"/>
              <a:buFont typeface="Arial"/>
              <a:buNone/>
            </a:pPr>
            <a:r>
              <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6"/>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86" name="Google Shape;86;p6"/>
          <p:cNvSpPr txBox="1"/>
          <p:nvPr/>
        </p:nvSpPr>
        <p:spPr>
          <a:xfrm>
            <a:off x="311700" y="716275"/>
            <a:ext cx="8520600" cy="6039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10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How is this solution scalable? (100 words max)</a:t>
            </a:r>
            <a:endParaRPr b="1" i="0" sz="1500" u="none" cap="none" strike="noStrike">
              <a:solidFill>
                <a:schemeClr val="dk1"/>
              </a:solidFill>
              <a:latin typeface="Montserrat SemiBold"/>
              <a:ea typeface="Montserrat SemiBold"/>
              <a:cs typeface="Montserrat SemiBold"/>
              <a:sym typeface="Montserrat SemiBold"/>
            </a:endParaRPr>
          </a:p>
        </p:txBody>
      </p:sp>
      <p:sp>
        <p:nvSpPr>
          <p:cNvPr id="87" name="Google Shape;87;p6"/>
          <p:cNvSpPr txBox="1"/>
          <p:nvPr/>
        </p:nvSpPr>
        <p:spPr>
          <a:xfrm>
            <a:off x="311700" y="1204300"/>
            <a:ext cx="6468600" cy="13698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800"/>
              <a:buFont typeface="Arial"/>
              <a:buNone/>
            </a:pPr>
            <a:r>
              <a:rPr lang="en-GB" sz="1100">
                <a:solidFill>
                  <a:schemeClr val="dk1"/>
                </a:solidFill>
              </a:rPr>
              <a:t>This solution is scalable due to its use of </a:t>
            </a:r>
            <a:r>
              <a:rPr b="1" lang="en-GB" sz="1100">
                <a:solidFill>
                  <a:schemeClr val="dk1"/>
                </a:solidFill>
              </a:rPr>
              <a:t>machine learning models</a:t>
            </a:r>
            <a:r>
              <a:rPr lang="en-GB" sz="1100">
                <a:solidFill>
                  <a:schemeClr val="dk1"/>
                </a:solidFill>
              </a:rPr>
              <a:t> like </a:t>
            </a:r>
            <a:r>
              <a:rPr b="1" lang="en-GB" sz="1100">
                <a:solidFill>
                  <a:schemeClr val="dk1"/>
                </a:solidFill>
              </a:rPr>
              <a:t>XGBoost</a:t>
            </a:r>
            <a:r>
              <a:rPr lang="en-GB" sz="1100">
                <a:solidFill>
                  <a:schemeClr val="dk1"/>
                </a:solidFill>
              </a:rPr>
              <a:t> and </a:t>
            </a:r>
            <a:r>
              <a:rPr b="1" lang="en-GB" sz="1100">
                <a:solidFill>
                  <a:schemeClr val="dk1"/>
                </a:solidFill>
              </a:rPr>
              <a:t>SVM</a:t>
            </a:r>
            <a:r>
              <a:rPr lang="en-GB" sz="1100">
                <a:solidFill>
                  <a:schemeClr val="dk1"/>
                </a:solidFill>
              </a:rPr>
              <a:t>, which can efficiently handle large datasets and diverse proposals. The use of </a:t>
            </a:r>
            <a:r>
              <a:rPr b="1" lang="en-GB" sz="1100">
                <a:solidFill>
                  <a:schemeClr val="dk1"/>
                </a:solidFill>
              </a:rPr>
              <a:t>TfidfVectorizer</a:t>
            </a:r>
            <a:r>
              <a:rPr lang="en-GB" sz="1100">
                <a:solidFill>
                  <a:schemeClr val="dk1"/>
                </a:solidFill>
              </a:rPr>
              <a:t> for text data and </a:t>
            </a:r>
            <a:r>
              <a:rPr b="1" lang="en-GB" sz="1100">
                <a:solidFill>
                  <a:schemeClr val="dk1"/>
                </a:solidFill>
              </a:rPr>
              <a:t>StandardScaler</a:t>
            </a:r>
            <a:r>
              <a:rPr lang="en-GB" sz="1100">
                <a:solidFill>
                  <a:schemeClr val="dk1"/>
                </a:solidFill>
              </a:rPr>
              <a:t> for numerical features ensures that the solution can process high volumes of data while maintaining accuracy. Additionally, the modular nature of the pipeline allows easy integration of more data sources, models, or features as the volume of proposals increases, ensuring the system can grow with the needs of the funding organization. This makes it suitable for small to large-scale applications.</a:t>
            </a:r>
            <a:endParaRPr b="0" i="0" sz="1800" u="none" cap="none" strike="noStrike">
              <a:solidFill>
                <a:schemeClr val="dk2"/>
              </a:solidFill>
              <a:latin typeface="Arial"/>
              <a:ea typeface="Arial"/>
              <a:cs typeface="Arial"/>
              <a:sym typeface="Arial"/>
            </a:endParaRPr>
          </a:p>
        </p:txBody>
      </p:sp>
      <p:sp>
        <p:nvSpPr>
          <p:cNvPr id="88" name="Google Shape;88;p6"/>
          <p:cNvSpPr txBox="1"/>
          <p:nvPr/>
        </p:nvSpPr>
        <p:spPr>
          <a:xfrm>
            <a:off x="1203200" y="1451375"/>
            <a:ext cx="6468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7"/>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94" name="Google Shape;94;p7"/>
          <p:cNvSpPr txBox="1"/>
          <p:nvPr/>
        </p:nvSpPr>
        <p:spPr>
          <a:xfrm>
            <a:off x="301625" y="743600"/>
            <a:ext cx="8363100" cy="1121400"/>
          </a:xfrm>
          <a:prstGeom prst="rect">
            <a:avLst/>
          </a:prstGeom>
          <a:noFill/>
          <a:ln>
            <a:noFill/>
          </a:ln>
        </p:spPr>
        <p:txBody>
          <a:bodyPr anchorCtr="0" anchor="t"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400"/>
              <a:buFont typeface="Arial"/>
              <a:buNone/>
            </a:pPr>
            <a:r>
              <a:rPr b="1" i="0" lang="en-GB" sz="1400" u="none" cap="none" strike="noStrike">
                <a:solidFill>
                  <a:srgbClr val="616161"/>
                </a:solidFill>
                <a:latin typeface="Montserrat SemiBold"/>
                <a:ea typeface="Montserrat SemiBold"/>
                <a:cs typeface="Montserrat SemiBold"/>
                <a:sym typeface="Montserrat SemiBold"/>
              </a:rPr>
              <a:t>List of features offered by the solution</a:t>
            </a:r>
            <a:endParaRPr b="1" i="0" sz="1400" u="none" cap="none" strike="noStrike">
              <a:solidFill>
                <a:srgbClr val="616161"/>
              </a:solidFill>
              <a:latin typeface="Montserrat SemiBold"/>
              <a:ea typeface="Montserrat SemiBold"/>
              <a:cs typeface="Montserrat SemiBold"/>
              <a:sym typeface="Montserrat SemiBold"/>
            </a:endParaRPr>
          </a:p>
          <a:p>
            <a:pPr indent="-298450" lvl="0" marL="457200" rtl="0" algn="l">
              <a:lnSpc>
                <a:spcPct val="100000"/>
              </a:lnSpc>
              <a:spcBef>
                <a:spcPts val="0"/>
              </a:spcBef>
              <a:spcAft>
                <a:spcPts val="0"/>
              </a:spcAft>
              <a:buClr>
                <a:schemeClr val="dk1"/>
              </a:buClr>
              <a:buSzPts val="1100"/>
              <a:buChar char="●"/>
            </a:pPr>
            <a:r>
              <a:rPr b="1" lang="en-GB" sz="1100">
                <a:solidFill>
                  <a:schemeClr val="dk1"/>
                </a:solidFill>
              </a:rPr>
              <a:t>Automated Proposal Classification</a:t>
            </a:r>
            <a:r>
              <a:rPr lang="en-GB" sz="1100">
                <a:solidFill>
                  <a:schemeClr val="dk1"/>
                </a:solidFill>
              </a:rPr>
              <a:t>: Classifies grant proposals as "funded" or "not funded" using machine learning models.</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Text Processing</a:t>
            </a:r>
            <a:r>
              <a:rPr lang="en-GB" sz="1100">
                <a:solidFill>
                  <a:schemeClr val="dk1"/>
                </a:solidFill>
              </a:rPr>
              <a:t>: Uses </a:t>
            </a:r>
            <a:r>
              <a:rPr b="1" lang="en-GB" sz="1100">
                <a:solidFill>
                  <a:schemeClr val="dk1"/>
                </a:solidFill>
              </a:rPr>
              <a:t>TfidfVectorizer</a:t>
            </a:r>
            <a:r>
              <a:rPr lang="en-GB" sz="1100">
                <a:solidFill>
                  <a:schemeClr val="dk1"/>
                </a:solidFill>
              </a:rPr>
              <a:t> for converting text data (titles and abstracts) into numerical features.</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Numerical Feature Processing</a:t>
            </a:r>
            <a:r>
              <a:rPr lang="en-GB" sz="1100">
                <a:solidFill>
                  <a:schemeClr val="dk1"/>
                </a:solidFill>
              </a:rPr>
              <a:t>: Scales numerical features like budget, research impact using </a:t>
            </a:r>
            <a:r>
              <a:rPr b="1" lang="en-GB" sz="1100">
                <a:solidFill>
                  <a:schemeClr val="dk1"/>
                </a:solidFill>
              </a:rPr>
              <a:t>StandardScaler</a:t>
            </a:r>
            <a:r>
              <a:rPr lang="en-GB" sz="1100">
                <a:solidFill>
                  <a:schemeClr val="dk1"/>
                </a:solidFill>
              </a:rPr>
              <a:t>.</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Fraud Detection</a:t>
            </a:r>
            <a:r>
              <a:rPr lang="en-GB" sz="1100">
                <a:solidFill>
                  <a:schemeClr val="dk1"/>
                </a:solidFill>
              </a:rPr>
              <a:t>: Identifies potentially fraudulent proposals using </a:t>
            </a:r>
            <a:r>
              <a:rPr b="1" lang="en-GB" sz="1100">
                <a:solidFill>
                  <a:schemeClr val="dk1"/>
                </a:solidFill>
              </a:rPr>
              <a:t>anomaly detection</a:t>
            </a:r>
            <a:r>
              <a:rPr lang="en-GB" sz="1100">
                <a:solidFill>
                  <a:schemeClr val="dk1"/>
                </a:solidFill>
              </a:rPr>
              <a:t> (IsolationForest).</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Multiple Model Support</a:t>
            </a:r>
            <a:r>
              <a:rPr lang="en-GB" sz="1100">
                <a:solidFill>
                  <a:schemeClr val="dk1"/>
                </a:solidFill>
              </a:rPr>
              <a:t>: Utilizes several models, including </a:t>
            </a:r>
            <a:r>
              <a:rPr b="1" lang="en-GB" sz="1100">
                <a:solidFill>
                  <a:schemeClr val="dk1"/>
                </a:solidFill>
              </a:rPr>
              <a:t>Logistic Regression</a:t>
            </a:r>
            <a:r>
              <a:rPr lang="en-GB" sz="1100">
                <a:solidFill>
                  <a:schemeClr val="dk1"/>
                </a:solidFill>
              </a:rPr>
              <a:t>, </a:t>
            </a:r>
            <a:r>
              <a:rPr b="1" lang="en-GB" sz="1100">
                <a:solidFill>
                  <a:schemeClr val="dk1"/>
                </a:solidFill>
              </a:rPr>
              <a:t>Random Forest</a:t>
            </a:r>
            <a:r>
              <a:rPr lang="en-GB" sz="1100">
                <a:solidFill>
                  <a:schemeClr val="dk1"/>
                </a:solidFill>
              </a:rPr>
              <a:t>, </a:t>
            </a:r>
            <a:r>
              <a:rPr b="1" lang="en-GB" sz="1100">
                <a:solidFill>
                  <a:schemeClr val="dk1"/>
                </a:solidFill>
              </a:rPr>
              <a:t>XGBoost</a:t>
            </a:r>
            <a:r>
              <a:rPr lang="en-GB" sz="1100">
                <a:solidFill>
                  <a:schemeClr val="dk1"/>
                </a:solidFill>
              </a:rPr>
              <a:t>, and </a:t>
            </a:r>
            <a:r>
              <a:rPr b="1" lang="en-GB" sz="1100">
                <a:solidFill>
                  <a:schemeClr val="dk1"/>
                </a:solidFill>
              </a:rPr>
              <a:t>SVM</a:t>
            </a:r>
            <a:r>
              <a:rPr lang="en-GB" sz="1100">
                <a:solidFill>
                  <a:schemeClr val="dk1"/>
                </a:solidFill>
              </a:rPr>
              <a:t>.</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Hyperparameter Tuning</a:t>
            </a:r>
            <a:r>
              <a:rPr lang="en-GB" sz="1100">
                <a:solidFill>
                  <a:schemeClr val="dk1"/>
                </a:solidFill>
              </a:rPr>
              <a:t>: Optimizes model performance with </a:t>
            </a:r>
            <a:r>
              <a:rPr b="1" lang="en-GB" sz="1100">
                <a:solidFill>
                  <a:schemeClr val="dk1"/>
                </a:solidFill>
              </a:rPr>
              <a:t>GridSearchCV</a:t>
            </a:r>
            <a:r>
              <a:rPr lang="en-GB" sz="1100">
                <a:solidFill>
                  <a:schemeClr val="dk1"/>
                </a:solidFill>
              </a:rPr>
              <a:t>.</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Model Evaluation</a:t>
            </a:r>
            <a:r>
              <a:rPr lang="en-GB" sz="1100">
                <a:solidFill>
                  <a:schemeClr val="dk1"/>
                </a:solidFill>
              </a:rPr>
              <a:t>: Evaluates model performance using </a:t>
            </a:r>
            <a:r>
              <a:rPr b="1" lang="en-GB" sz="1100">
                <a:solidFill>
                  <a:schemeClr val="dk1"/>
                </a:solidFill>
              </a:rPr>
              <a:t>F1-Score</a:t>
            </a:r>
            <a:r>
              <a:rPr lang="en-GB" sz="1100">
                <a:solidFill>
                  <a:schemeClr val="dk1"/>
                </a:solidFill>
              </a:rPr>
              <a:t>, </a:t>
            </a:r>
            <a:r>
              <a:rPr b="1" lang="en-GB" sz="1100">
                <a:solidFill>
                  <a:schemeClr val="dk1"/>
                </a:solidFill>
              </a:rPr>
              <a:t>classification report</a:t>
            </a:r>
            <a:r>
              <a:rPr lang="en-GB" sz="1100">
                <a:solidFill>
                  <a:schemeClr val="dk1"/>
                </a:solidFill>
              </a:rPr>
              <a:t>, and </a:t>
            </a:r>
            <a:r>
              <a:rPr b="1" lang="en-GB" sz="1100">
                <a:solidFill>
                  <a:schemeClr val="dk1"/>
                </a:solidFill>
              </a:rPr>
              <a:t>ROC-AUC</a:t>
            </a:r>
            <a:r>
              <a:rPr lang="en-GB" sz="1100">
                <a:solidFill>
                  <a:schemeClr val="dk1"/>
                </a:solidFill>
              </a:rPr>
              <a:t>.</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Model Saving</a:t>
            </a:r>
            <a:r>
              <a:rPr lang="en-GB" sz="1100">
                <a:solidFill>
                  <a:schemeClr val="dk1"/>
                </a:solidFill>
              </a:rPr>
              <a:t>: Saves trained models using </a:t>
            </a:r>
            <a:r>
              <a:rPr b="1" lang="en-GB" sz="1100">
                <a:solidFill>
                  <a:schemeClr val="dk1"/>
                </a:solidFill>
              </a:rPr>
              <a:t>joblib</a:t>
            </a:r>
            <a:r>
              <a:rPr lang="en-GB" sz="1100">
                <a:solidFill>
                  <a:schemeClr val="dk1"/>
                </a:solidFill>
              </a:rPr>
              <a:t> and </a:t>
            </a:r>
            <a:r>
              <a:rPr b="1" lang="en-GB" sz="1100">
                <a:solidFill>
                  <a:schemeClr val="dk1"/>
                </a:solidFill>
              </a:rPr>
              <a:t>pickle</a:t>
            </a:r>
            <a:r>
              <a:rPr lang="en-GB" sz="1100">
                <a:solidFill>
                  <a:schemeClr val="dk1"/>
                </a:solidFill>
              </a:rPr>
              <a:t> for later use.</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Scalability</a:t>
            </a:r>
            <a:r>
              <a:rPr lang="en-GB" sz="1100">
                <a:solidFill>
                  <a:schemeClr val="dk1"/>
                </a:solidFill>
              </a:rPr>
              <a:t>: Efficiently handles large datasets and diverse proposals.</a:t>
            </a:r>
            <a:br>
              <a:rPr lang="en-GB" sz="1100">
                <a:solidFill>
                  <a:schemeClr val="dk1"/>
                </a:solidFill>
              </a:rPr>
            </a:b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b="1" lang="en-GB" sz="1100">
                <a:solidFill>
                  <a:schemeClr val="dk1"/>
                </a:solidFill>
              </a:rPr>
              <a:t>Customizability</a:t>
            </a:r>
            <a:r>
              <a:rPr lang="en-GB" sz="1100">
                <a:solidFill>
                  <a:schemeClr val="dk1"/>
                </a:solidFill>
              </a:rPr>
              <a:t>: The pipeline can be easily adapted to different data sources and organizational needs.</a:t>
            </a:r>
            <a:endParaRPr sz="1100">
              <a:solidFill>
                <a:schemeClr val="dk1"/>
              </a:solidFill>
            </a:endParaRPr>
          </a:p>
          <a:p>
            <a:pPr indent="0" lvl="0" marL="914400" marR="0" rtl="0" algn="l">
              <a:lnSpc>
                <a:spcPct val="100000"/>
              </a:lnSpc>
              <a:spcBef>
                <a:spcPts val="1200"/>
              </a:spcBef>
              <a:spcAft>
                <a:spcPts val="1200"/>
              </a:spcAft>
              <a:buNone/>
            </a:pPr>
            <a:r>
              <a:t/>
            </a:r>
            <a:endParaRPr sz="1700">
              <a:solidFill>
                <a:srgbClr val="61616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8"/>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100" name="Google Shape;100;p8"/>
          <p:cNvSpPr txBox="1"/>
          <p:nvPr/>
        </p:nvSpPr>
        <p:spPr>
          <a:xfrm>
            <a:off x="311700" y="764450"/>
            <a:ext cx="8520600" cy="7374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What open-source AI tools and technologies will you use to design the solution? (Please list all.)</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101" name="Google Shape;101;p8"/>
          <p:cNvSpPr txBox="1"/>
          <p:nvPr/>
        </p:nvSpPr>
        <p:spPr>
          <a:xfrm>
            <a:off x="1079675" y="2158875"/>
            <a:ext cx="6468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102" name="Google Shape;102;p8"/>
          <p:cNvSpPr txBox="1"/>
          <p:nvPr/>
        </p:nvSpPr>
        <p:spPr>
          <a:xfrm>
            <a:off x="551850" y="1541225"/>
            <a:ext cx="6468600" cy="4202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2"/>
              </a:buClr>
              <a:buSzPts val="1800"/>
              <a:buChar char="●"/>
            </a:pPr>
            <a:r>
              <a:rPr b="1" lang="en-GB" sz="1100">
                <a:solidFill>
                  <a:schemeClr val="dk1"/>
                </a:solidFill>
              </a:rPr>
              <a:t>scikit-learn</a:t>
            </a:r>
            <a:r>
              <a:rPr lang="en-GB" sz="1100">
                <a:solidFill>
                  <a:schemeClr val="dk1"/>
                </a:solidFill>
              </a:rPr>
              <a:t>: For machine learning models (Logistic Regression, Random Forest, XGBoost, SVM), model evaluation, and hyperparameter tuning.</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nltk</a:t>
            </a:r>
            <a:r>
              <a:rPr lang="en-GB" sz="1100">
                <a:solidFill>
                  <a:schemeClr val="dk1"/>
                </a:solidFill>
              </a:rPr>
              <a:t>: For text processing, including tokenization, lemmatization, and stopword removal.</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TfidfVectorizer</a:t>
            </a:r>
            <a:r>
              <a:rPr lang="en-GB" sz="1100">
                <a:solidFill>
                  <a:schemeClr val="dk1"/>
                </a:solidFill>
              </a:rPr>
              <a:t>: For transforming text data (titles and abstracts) into numerical features using TF-IDF.</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StandardScaler</a:t>
            </a:r>
            <a:r>
              <a:rPr lang="en-GB" sz="1100">
                <a:solidFill>
                  <a:schemeClr val="dk1"/>
                </a:solidFill>
              </a:rPr>
              <a:t>: For scaling numerical features like budget and research impact.</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IsolationForest</a:t>
            </a:r>
            <a:r>
              <a:rPr lang="en-GB" sz="1100">
                <a:solidFill>
                  <a:schemeClr val="dk1"/>
                </a:solidFill>
              </a:rPr>
              <a:t>: For anomaly detection to flag potentially fraudulent proposals.</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GridSearchCV</a:t>
            </a:r>
            <a:r>
              <a:rPr lang="en-GB" sz="1100">
                <a:solidFill>
                  <a:schemeClr val="dk1"/>
                </a:solidFill>
              </a:rPr>
              <a:t>: For hyperparameter optimization and model tuning.</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joblib</a:t>
            </a:r>
            <a:r>
              <a:rPr lang="en-GB" sz="1100">
                <a:solidFill>
                  <a:schemeClr val="dk1"/>
                </a:solidFill>
              </a:rPr>
              <a:t>: For saving and loading machine learning models and preprocessing tools.</a:t>
            </a:r>
            <a:br>
              <a:rPr lang="en-GB" sz="1100">
                <a:solidFill>
                  <a:schemeClr val="dk1"/>
                </a:solidFill>
              </a:rPr>
            </a:br>
            <a:endParaRPr sz="1100">
              <a:solidFill>
                <a:schemeClr val="dk1"/>
              </a:solidFill>
            </a:endParaRPr>
          </a:p>
          <a:p>
            <a:pPr indent="-342900" lvl="0" marL="457200" rtl="0" algn="l">
              <a:spcBef>
                <a:spcPts val="0"/>
              </a:spcBef>
              <a:spcAft>
                <a:spcPts val="0"/>
              </a:spcAft>
              <a:buClr>
                <a:schemeClr val="dk2"/>
              </a:buClr>
              <a:buSzPts val="1800"/>
              <a:buChar char="●"/>
            </a:pPr>
            <a:r>
              <a:rPr b="1" lang="en-GB" sz="1100">
                <a:solidFill>
                  <a:schemeClr val="dk1"/>
                </a:solidFill>
              </a:rPr>
              <a:t>pickle</a:t>
            </a:r>
            <a:r>
              <a:rPr lang="en-GB" sz="1100">
                <a:solidFill>
                  <a:schemeClr val="dk1"/>
                </a:solidFill>
              </a:rPr>
              <a:t>: For serializing models and preprocessing steps for later use.</a:t>
            </a:r>
            <a:endParaRPr sz="1100">
              <a:solidFill>
                <a:schemeClr val="dk1"/>
              </a:solidFill>
            </a:endParaRPr>
          </a:p>
          <a:p>
            <a:pPr indent="0" lvl="0" marL="457200" marR="0" rtl="0" algn="l">
              <a:lnSpc>
                <a:spcPct val="100000"/>
              </a:lnSpc>
              <a:spcBef>
                <a:spcPts val="0"/>
              </a:spcBef>
              <a:spcAft>
                <a:spcPts val="0"/>
              </a:spcAft>
              <a:buNone/>
            </a:pPr>
            <a:r>
              <a:t/>
            </a:r>
            <a:endParaRPr sz="1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9"/>
          <p:cNvPicPr preferRelativeResize="0"/>
          <p:nvPr/>
        </p:nvPicPr>
        <p:blipFill rotWithShape="1">
          <a:blip r:embed="rId3">
            <a:alphaModFix/>
          </a:blip>
          <a:srcRect b="0" l="0" r="0" t="0"/>
          <a:stretch/>
        </p:blipFill>
        <p:spPr>
          <a:xfrm>
            <a:off x="0" y="0"/>
            <a:ext cx="9144003" cy="5143490"/>
          </a:xfrm>
          <a:prstGeom prst="rect">
            <a:avLst/>
          </a:prstGeom>
          <a:noFill/>
          <a:ln>
            <a:noFill/>
          </a:ln>
        </p:spPr>
      </p:pic>
      <p:sp>
        <p:nvSpPr>
          <p:cNvPr id="108" name="Google Shape;108;p9"/>
          <p:cNvSpPr txBox="1"/>
          <p:nvPr/>
        </p:nvSpPr>
        <p:spPr>
          <a:xfrm>
            <a:off x="311700" y="696600"/>
            <a:ext cx="8520600" cy="7851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Why are these open-source technologies the most appropriate for your solution? (150 words max)</a:t>
            </a:r>
            <a:endParaRPr b="1" i="0" sz="1500" u="none" cap="none" strike="noStrike">
              <a:solidFill>
                <a:schemeClr val="dk1"/>
              </a:solidFill>
              <a:latin typeface="Montserrat SemiBold"/>
              <a:ea typeface="Montserrat SemiBold"/>
              <a:cs typeface="Montserrat SemiBold"/>
              <a:sym typeface="Montserrat SemiBold"/>
            </a:endParaRPr>
          </a:p>
        </p:txBody>
      </p:sp>
      <p:sp>
        <p:nvSpPr>
          <p:cNvPr id="109" name="Google Shape;109;p9"/>
          <p:cNvSpPr txBox="1"/>
          <p:nvPr/>
        </p:nvSpPr>
        <p:spPr>
          <a:xfrm>
            <a:off x="176350" y="1481700"/>
            <a:ext cx="8406000" cy="397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GB" sz="1100">
                <a:solidFill>
                  <a:schemeClr val="dk1"/>
                </a:solidFill>
              </a:rPr>
              <a:t>These open-source technologies are the most appropriate for the solution because they offer scalability, flexibility, and proven effectiveness.</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scikit-learn</a:t>
            </a:r>
            <a:r>
              <a:rPr lang="en-GB" sz="1100">
                <a:solidFill>
                  <a:schemeClr val="dk1"/>
                </a:solidFill>
              </a:rPr>
              <a:t> provides a wide range of efficient machine learning models like Logistic Regression, Random Forest, XGBoost, and SVM, which are ideal for classification tasks and handling large datasets.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nltk</a:t>
            </a:r>
            <a:r>
              <a:rPr lang="en-GB" sz="1100">
                <a:solidFill>
                  <a:schemeClr val="dk1"/>
                </a:solidFill>
              </a:rPr>
              <a:t> and </a:t>
            </a:r>
            <a:r>
              <a:rPr b="1" lang="en-GB" sz="1100">
                <a:solidFill>
                  <a:schemeClr val="dk1"/>
                </a:solidFill>
              </a:rPr>
              <a:t>TfidfVectorizer</a:t>
            </a:r>
            <a:r>
              <a:rPr lang="en-GB" sz="1100">
                <a:solidFill>
                  <a:schemeClr val="dk1"/>
                </a:solidFill>
              </a:rPr>
              <a:t> are robust for text processing, converting textual data into actionable features, essential for grant proposal classification.</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StandardScaler</a:t>
            </a:r>
            <a:r>
              <a:rPr lang="en-GB" sz="1100">
                <a:solidFill>
                  <a:schemeClr val="dk1"/>
                </a:solidFill>
              </a:rPr>
              <a:t> ensures numerical feature scaling for better model performance.</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IsolationForest</a:t>
            </a:r>
            <a:r>
              <a:rPr lang="en-GB" sz="1100">
                <a:solidFill>
                  <a:schemeClr val="dk1"/>
                </a:solidFill>
              </a:rPr>
              <a:t> excels at detecting anomalies, helping identify potentially fraudulent proposals.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GridSearchCV</a:t>
            </a:r>
            <a:r>
              <a:rPr lang="en-GB" sz="1100">
                <a:solidFill>
                  <a:schemeClr val="dk1"/>
                </a:solidFill>
              </a:rPr>
              <a:t> allows for easy optimization of hyperparameters to fine-tune model performance.</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joblib</a:t>
            </a:r>
            <a:r>
              <a:rPr lang="en-GB" sz="1100">
                <a:solidFill>
                  <a:schemeClr val="dk1"/>
                </a:solidFill>
              </a:rPr>
              <a:t> and </a:t>
            </a:r>
            <a:r>
              <a:rPr b="1" lang="en-GB" sz="1100">
                <a:solidFill>
                  <a:schemeClr val="dk1"/>
                </a:solidFill>
              </a:rPr>
              <a:t>pickle</a:t>
            </a:r>
            <a:r>
              <a:rPr lang="en-GB" sz="1100">
                <a:solidFill>
                  <a:schemeClr val="dk1"/>
                </a:solidFill>
              </a:rPr>
              <a:t> facilitate seamless model saving and loading, enabling future scalability.</a:t>
            </a:r>
            <a:br>
              <a:rPr lang="en-GB" sz="1100">
                <a:solidFill>
                  <a:schemeClr val="dk1"/>
                </a:solidFill>
              </a:rPr>
            </a:b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GB" sz="1100">
                <a:solidFill>
                  <a:schemeClr val="dk1"/>
                </a:solidFill>
              </a:rPr>
              <a:t>These tools are well-supported, widely used, and cost-effective, making them highly suitable for creating a flexible, scalable, and efficient grant proposal evaluation pipeline.</a:t>
            </a:r>
            <a:endParaRPr sz="18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10"/>
          <p:cNvPicPr preferRelativeResize="0"/>
          <p:nvPr/>
        </p:nvPicPr>
        <p:blipFill rotWithShape="1">
          <a:blip r:embed="rId3">
            <a:alphaModFix/>
          </a:blip>
          <a:srcRect b="0" l="0" r="0" t="0"/>
          <a:stretch/>
        </p:blipFill>
        <p:spPr>
          <a:xfrm>
            <a:off x="-43500" y="0"/>
            <a:ext cx="9144003" cy="5143490"/>
          </a:xfrm>
          <a:prstGeom prst="rect">
            <a:avLst/>
          </a:prstGeom>
          <a:noFill/>
          <a:ln>
            <a:noFill/>
          </a:ln>
        </p:spPr>
      </p:pic>
      <p:sp>
        <p:nvSpPr>
          <p:cNvPr id="115" name="Google Shape;115;p10"/>
          <p:cNvSpPr txBox="1"/>
          <p:nvPr/>
        </p:nvSpPr>
        <p:spPr>
          <a:xfrm>
            <a:off x="311700" y="728925"/>
            <a:ext cx="8520600" cy="6039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1500"/>
              <a:buFont typeface="Arial"/>
              <a:buNone/>
            </a:pPr>
            <a:r>
              <a:rPr b="1" i="0" lang="en-GB" sz="1500" u="none" cap="none" strike="noStrike">
                <a:solidFill>
                  <a:schemeClr val="dk1"/>
                </a:solidFill>
                <a:latin typeface="Montserrat SemiBold"/>
                <a:ea typeface="Montserrat SemiBold"/>
                <a:cs typeface="Montserrat SemiBold"/>
                <a:sym typeface="Montserrat SemiBold"/>
              </a:rPr>
              <a:t>Describe the Solutions Architecture (500 words)</a:t>
            </a:r>
            <a:endParaRPr b="1" i="0" sz="1500" u="none" cap="none" strike="noStrike">
              <a:solidFill>
                <a:srgbClr val="616161"/>
              </a:solidFill>
              <a:latin typeface="Montserrat SemiBold"/>
              <a:ea typeface="Montserrat SemiBold"/>
              <a:cs typeface="Montserrat SemiBold"/>
              <a:sym typeface="Montserrat SemiBold"/>
            </a:endParaRPr>
          </a:p>
        </p:txBody>
      </p:sp>
      <p:sp>
        <p:nvSpPr>
          <p:cNvPr id="116" name="Google Shape;116;p10"/>
          <p:cNvSpPr txBox="1"/>
          <p:nvPr/>
        </p:nvSpPr>
        <p:spPr>
          <a:xfrm>
            <a:off x="463350" y="1112500"/>
            <a:ext cx="8464800" cy="2057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100">
                <a:solidFill>
                  <a:schemeClr val="dk1"/>
                </a:solidFill>
              </a:rPr>
              <a:t>The </a:t>
            </a:r>
            <a:r>
              <a:rPr b="1" lang="en-GB" sz="1100">
                <a:solidFill>
                  <a:schemeClr val="dk1"/>
                </a:solidFill>
              </a:rPr>
              <a:t>Grant Proposal Classification Pipeline AI</a:t>
            </a:r>
            <a:r>
              <a:rPr lang="en-GB" sz="1100">
                <a:solidFill>
                  <a:schemeClr val="dk1"/>
                </a:solidFill>
              </a:rPr>
              <a:t> leverages a modular architecture, utilizing several components that work together to automate the process of classifying grant proposals, detecting anomalies, and ensuring secure evaluations. The architecture follows a data-driven approach, integrating data processing, machine learning, and model evaluation in a seamless pipeline. Below is an outline of the key components of the architecture:</a:t>
            </a: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1. Data Ingestion and Preprocessing: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Data Source</a:t>
            </a:r>
            <a:r>
              <a:rPr lang="en-GB" sz="1100">
                <a:solidFill>
                  <a:schemeClr val="dk1"/>
                </a:solidFill>
              </a:rPr>
              <a:t>: The primary data source is a CSV file (</a:t>
            </a:r>
            <a:r>
              <a:rPr lang="en-GB" sz="1100">
                <a:solidFill>
                  <a:srgbClr val="188038"/>
                </a:solidFill>
                <a:latin typeface="Roboto Mono"/>
                <a:ea typeface="Roboto Mono"/>
                <a:cs typeface="Roboto Mono"/>
                <a:sym typeface="Roboto Mono"/>
              </a:rPr>
              <a:t>grant_proposals_synthetic.csv</a:t>
            </a:r>
            <a:r>
              <a:rPr lang="en-GB" sz="1100">
                <a:solidFill>
                  <a:schemeClr val="dk1"/>
                </a:solidFill>
              </a:rPr>
              <a:t>), containing grant proposals with fields like titles, abstracts, budgets, and research impact.</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Data Cleaning</a:t>
            </a:r>
            <a:r>
              <a:rPr lang="en-GB" sz="1100">
                <a:solidFill>
                  <a:schemeClr val="dk1"/>
                </a:solidFill>
              </a:rPr>
              <a:t>: The first step involves cleaning and preparing the data. Missing values are handled, and categorical variables (e.g., institution names) are encoded.</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Text Processing</a:t>
            </a:r>
            <a:r>
              <a:rPr lang="en-GB" sz="1100">
                <a:solidFill>
                  <a:schemeClr val="dk1"/>
                </a:solidFill>
              </a:rPr>
              <a:t>: The title and abstract columns undergo text cleaning, including:</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GB" sz="1100">
                <a:solidFill>
                  <a:schemeClr val="dk1"/>
                </a:solidFill>
              </a:rPr>
              <a:t>Converting text to lowercase.</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GB" sz="1100">
                <a:solidFill>
                  <a:schemeClr val="dk1"/>
                </a:solidFill>
              </a:rPr>
              <a:t>Removing non-alphabetic characters.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GB" sz="1100">
                <a:solidFill>
                  <a:schemeClr val="dk1"/>
                </a:solidFill>
              </a:rPr>
              <a:t>Tokenizing text and lemmatizing to reduce words to their root form.</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Feature Engineering</a:t>
            </a:r>
            <a:r>
              <a:rPr lang="en-GB" sz="1100">
                <a:solidFill>
                  <a:schemeClr val="dk1"/>
                </a:solidFill>
              </a:rPr>
              <a:t>: New features are created, such as: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GB" sz="1100">
                <a:solidFill>
                  <a:srgbClr val="188038"/>
                </a:solidFill>
                <a:latin typeface="Roboto Mono"/>
                <a:ea typeface="Roboto Mono"/>
                <a:cs typeface="Roboto Mono"/>
                <a:sym typeface="Roboto Mono"/>
              </a:rPr>
              <a:t>Title_Length</a:t>
            </a:r>
            <a:r>
              <a:rPr lang="en-GB" sz="1100">
                <a:solidFill>
                  <a:schemeClr val="dk1"/>
                </a:solidFill>
              </a:rPr>
              <a:t> and </a:t>
            </a:r>
            <a:r>
              <a:rPr lang="en-GB" sz="1100">
                <a:solidFill>
                  <a:srgbClr val="188038"/>
                </a:solidFill>
                <a:latin typeface="Roboto Mono"/>
                <a:ea typeface="Roboto Mono"/>
                <a:cs typeface="Roboto Mono"/>
                <a:sym typeface="Roboto Mono"/>
              </a:rPr>
              <a:t>Abstract_Length</a:t>
            </a:r>
            <a:r>
              <a:rPr lang="en-GB" sz="1100">
                <a:solidFill>
                  <a:schemeClr val="dk1"/>
                </a:solidFill>
              </a:rPr>
              <a:t> (to capture the length of the text fields).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GB" sz="1100">
                <a:solidFill>
                  <a:srgbClr val="188038"/>
                </a:solidFill>
                <a:latin typeface="Roboto Mono"/>
                <a:ea typeface="Roboto Mono"/>
                <a:cs typeface="Roboto Mono"/>
                <a:sym typeface="Roboto Mono"/>
              </a:rPr>
              <a:t>Budget_to_Experience</a:t>
            </a:r>
            <a:r>
              <a:rPr lang="en-GB" sz="1100">
                <a:solidFill>
                  <a:schemeClr val="dk1"/>
                </a:solidFill>
              </a:rPr>
              <a:t> (the ratio of budget to researcher experience).</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Numerical Scaling</a:t>
            </a:r>
            <a:r>
              <a:rPr lang="en-GB" sz="1100">
                <a:solidFill>
                  <a:schemeClr val="dk1"/>
                </a:solidFill>
              </a:rPr>
              <a:t>: Numerical columns like budget and research impact are scaled using </a:t>
            </a:r>
            <a:r>
              <a:rPr b="1" lang="en-GB" sz="1100">
                <a:solidFill>
                  <a:schemeClr val="dk1"/>
                </a:solidFill>
              </a:rPr>
              <a:t>StandardScaler</a:t>
            </a:r>
            <a:r>
              <a:rPr lang="en-GB" sz="1100">
                <a:solidFill>
                  <a:schemeClr val="dk1"/>
                </a:solidFill>
              </a:rPr>
              <a:t> to normalize values and improve model performance.</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2. Text Feature Extraction: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The </a:t>
            </a:r>
            <a:r>
              <a:rPr b="1" lang="en-GB" sz="1100">
                <a:solidFill>
                  <a:schemeClr val="dk1"/>
                </a:solidFill>
              </a:rPr>
              <a:t>TfidfVectorizer</a:t>
            </a:r>
            <a:r>
              <a:rPr lang="en-GB" sz="1100">
                <a:solidFill>
                  <a:schemeClr val="dk1"/>
                </a:solidFill>
              </a:rPr>
              <a:t> is used to convert text data (title and abstract) into numerical features. This approach calculates the Term Frequency-Inverse Document Frequency (TF-IDF) for each word, helping to capture the importance of each word relative to the entire dataset.</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N-grams (unigrams, bigrams, etc.) are used for richer context capture, providing the model with more granular features for better classification performance.</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3. Model Training and Evaluation: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Machine Learning Models</a:t>
            </a:r>
            <a:r>
              <a:rPr lang="en-GB" sz="1100">
                <a:solidFill>
                  <a:schemeClr val="dk1"/>
                </a:solidFill>
              </a:rPr>
              <a:t>: Several models are used for the classification task:</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Logistic Regression</a:t>
            </a:r>
            <a:r>
              <a:rPr lang="en-GB" sz="1100">
                <a:solidFill>
                  <a:schemeClr val="dk1"/>
                </a:solidFill>
              </a:rPr>
              <a:t>: A simple, interpretable model for baseline performance.</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Random Forest</a:t>
            </a:r>
            <a:r>
              <a:rPr lang="en-GB" sz="1100">
                <a:solidFill>
                  <a:schemeClr val="dk1"/>
                </a:solidFill>
              </a:rPr>
              <a:t>: An ensemble method that improves predictive power by averaging multiple decision trees.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XGBoost</a:t>
            </a:r>
            <a:r>
              <a:rPr lang="en-GB" sz="1100">
                <a:solidFill>
                  <a:schemeClr val="dk1"/>
                </a:solidFill>
              </a:rPr>
              <a:t>: A high-performing gradient boosting algorithm that excels in classification tasks.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Support Vector Machine (SVM)</a:t>
            </a:r>
            <a:r>
              <a:rPr lang="en-GB" sz="1100">
                <a:solidFill>
                  <a:schemeClr val="dk1"/>
                </a:solidFill>
              </a:rPr>
              <a:t>: A model used for high-dimensional data classification, particularly effective when the dataset contains complex, non-linear patterns.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Hyperparameter Tuning</a:t>
            </a:r>
            <a:r>
              <a:rPr lang="en-GB" sz="1100">
                <a:solidFill>
                  <a:schemeClr val="dk1"/>
                </a:solidFill>
              </a:rPr>
              <a:t>: The model selection and tuning process is automated using </a:t>
            </a:r>
            <a:r>
              <a:rPr b="1" lang="en-GB" sz="1100">
                <a:solidFill>
                  <a:schemeClr val="dk1"/>
                </a:solidFill>
              </a:rPr>
              <a:t>GridSearchCV</a:t>
            </a:r>
            <a:r>
              <a:rPr lang="en-GB" sz="1100">
                <a:solidFill>
                  <a:schemeClr val="dk1"/>
                </a:solidFill>
              </a:rPr>
              <a:t>, which performs an exhaustive search over specified hyperparameters and selects the best-performing configuration.</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Evaluation Metrics</a:t>
            </a:r>
            <a:r>
              <a:rPr lang="en-GB" sz="1100">
                <a:solidFill>
                  <a:schemeClr val="dk1"/>
                </a:solidFill>
              </a:rPr>
              <a:t>: The models are evaluated based on:</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F1-Score</a:t>
            </a:r>
            <a:r>
              <a:rPr lang="en-GB" sz="1100">
                <a:solidFill>
                  <a:schemeClr val="dk1"/>
                </a:solidFill>
              </a:rPr>
              <a:t>: Balances precision and recall, especially important when dealing with imbalanced datasets.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ROC-AUC</a:t>
            </a:r>
            <a:r>
              <a:rPr lang="en-GB" sz="1100">
                <a:solidFill>
                  <a:schemeClr val="dk1"/>
                </a:solidFill>
              </a:rPr>
              <a:t>: Provides insight into the model's ability to distinguish between classes.</a:t>
            </a:r>
            <a:br>
              <a:rPr lang="en-GB"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GB" sz="1100">
                <a:solidFill>
                  <a:schemeClr val="dk1"/>
                </a:solidFill>
              </a:rPr>
              <a:t>Classification Report</a:t>
            </a:r>
            <a:r>
              <a:rPr lang="en-GB" sz="1100">
                <a:solidFill>
                  <a:schemeClr val="dk1"/>
                </a:solidFill>
              </a:rPr>
              <a:t>: Details precision, recall, and F1-score for each class.</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4. Fraud Detection: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Anomaly Detection (Isolation Forest)</a:t>
            </a:r>
            <a:r>
              <a:rPr lang="en-GB" sz="1100">
                <a:solidFill>
                  <a:schemeClr val="dk1"/>
                </a:solidFill>
              </a:rPr>
              <a:t>: A specialized model is used to detect outliers in the data, which could indicate potential fraud. This is especially important for detecting fraudulent or anomalous proposals that may not follow typical funding patterns.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The anomaly detection model operates on the funded proposals, using the characteristics of the proposals to identify unusual patterns.</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5. Model Deployment and Serialization: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Model Saving</a:t>
            </a:r>
            <a:r>
              <a:rPr lang="en-GB" sz="1100">
                <a:solidFill>
                  <a:schemeClr val="dk1"/>
                </a:solidFill>
              </a:rPr>
              <a:t>: All trained models (classification models, vectorizers, and scaler) are saved using </a:t>
            </a:r>
            <a:r>
              <a:rPr b="1" lang="en-GB" sz="1100">
                <a:solidFill>
                  <a:schemeClr val="dk1"/>
                </a:solidFill>
              </a:rPr>
              <a:t>joblib</a:t>
            </a:r>
            <a:r>
              <a:rPr lang="en-GB" sz="1100">
                <a:solidFill>
                  <a:schemeClr val="dk1"/>
                </a:solidFill>
              </a:rPr>
              <a:t> and </a:t>
            </a:r>
            <a:r>
              <a:rPr b="1" lang="en-GB" sz="1100">
                <a:solidFill>
                  <a:schemeClr val="dk1"/>
                </a:solidFill>
              </a:rPr>
              <a:t>pickle</a:t>
            </a:r>
            <a:r>
              <a:rPr lang="en-GB" sz="1100">
                <a:solidFill>
                  <a:schemeClr val="dk1"/>
                </a:solidFill>
              </a:rPr>
              <a:t>. This ensures that models can be easily loaded for future inference without retraining.</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Model Loading</a:t>
            </a:r>
            <a:r>
              <a:rPr lang="en-GB" sz="1100">
                <a:solidFill>
                  <a:schemeClr val="dk1"/>
                </a:solidFill>
              </a:rPr>
              <a:t>: When new proposal data is received, the saved models are loaded, and the data undergoes the same preprocessing pipeline to ensure consistency. The data is then passed through the model for prediction.</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6. Pipeline Integration: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The entire process, from data ingestion to model prediction, is encapsulated in a pipeline. The pipeline is designed to handle new data and can be run periodically or in real-time, depending on the organizational requirements.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Scalability</a:t>
            </a:r>
            <a:r>
              <a:rPr lang="en-GB" sz="1100">
                <a:solidFill>
                  <a:schemeClr val="dk1"/>
                </a:solidFill>
              </a:rPr>
              <a:t>: The architecture allows for easy scaling, whether by increasing the volume of proposals or expanding the feature set (e.g., adding more text data or incorporating additional numerical features).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Flexibility</a:t>
            </a:r>
            <a:r>
              <a:rPr lang="en-GB" sz="1100">
                <a:solidFill>
                  <a:schemeClr val="dk1"/>
                </a:solidFill>
              </a:rPr>
              <a:t>: The modular structure of the solution means that new models or features can be integrated easily, and it can be adapted to different types of grant proposals or funding organizations.</a:t>
            </a:r>
            <a:br>
              <a:rPr lang="en-GB" sz="1100">
                <a:solidFill>
                  <a:schemeClr val="dk1"/>
                </a:solidFill>
              </a:rPr>
            </a:b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7. Security and Monitoring: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sz="1100">
                <a:solidFill>
                  <a:schemeClr val="dk1"/>
                </a:solidFill>
              </a:rPr>
              <a:t>Security</a:t>
            </a:r>
            <a:r>
              <a:rPr lang="en-GB" sz="1100">
                <a:solidFill>
                  <a:schemeClr val="dk1"/>
                </a:solidFill>
              </a:rPr>
              <a:t>: The fraud detection mechanism using </a:t>
            </a:r>
            <a:r>
              <a:rPr b="1" lang="en-GB" sz="1100">
                <a:solidFill>
                  <a:schemeClr val="dk1"/>
                </a:solidFill>
              </a:rPr>
              <a:t>IsolationForest</a:t>
            </a:r>
            <a:r>
              <a:rPr lang="en-GB" sz="1100">
                <a:solidFill>
                  <a:schemeClr val="dk1"/>
                </a:solidFill>
              </a:rPr>
              <a:t> ensures that potentially fraudulent proposals are flagged, adding a layer of security to the evaluation process.</a:t>
            </a:r>
            <a:br>
              <a:rPr lang="en-GB"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sz="1100">
                <a:solidFill>
                  <a:schemeClr val="dk1"/>
                </a:solidFill>
              </a:rPr>
              <a:t>Monitoring</a:t>
            </a:r>
            <a:r>
              <a:rPr lang="en-GB" sz="1100">
                <a:solidFill>
                  <a:schemeClr val="dk1"/>
                </a:solidFill>
              </a:rPr>
              <a:t>: Continuous monitoring of the system’s performance is essential for identifying drift in model predictions or anomalies in the data, ensuring the system remains accurate and secure over time.</a:t>
            </a:r>
            <a:br>
              <a:rPr lang="en-GB" sz="1100">
                <a:solidFill>
                  <a:schemeClr val="dk1"/>
                </a:solidFill>
              </a:rPr>
            </a:br>
            <a:endParaRPr sz="1100">
              <a:solidFill>
                <a:schemeClr val="dk1"/>
              </a:solidFill>
            </a:endParaRPr>
          </a:p>
          <a:p>
            <a:pPr indent="0" lvl="0" marL="0" rtl="0" algn="l">
              <a:lnSpc>
                <a:spcPct val="115000"/>
              </a:lnSpc>
              <a:spcBef>
                <a:spcPts val="1200"/>
              </a:spcBef>
              <a:spcAft>
                <a:spcPts val="1200"/>
              </a:spcAft>
              <a:buNone/>
            </a:pPr>
            <a:r>
              <a:rPr lang="en-GB" sz="1100">
                <a:solidFill>
                  <a:schemeClr val="dk1"/>
                </a:solidFill>
              </a:rPr>
              <a:t>This solution architecture provides a robust, scalable, and secure pipeline for classifying and evaluating grant proposals, detecting fraud, and ensuring efficiency in the funding decision-making process.</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